
<file path=[Content_Types].xml><?xml version="1.0" encoding="utf-8"?>
<Types xmlns="http://schemas.openxmlformats.org/package/2006/content-types">
  <Default Extension="png" ContentType="image/png"/>
  <Default Extension="m4a" ContentType="audio/mp4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9" r:id="rId3"/>
    <p:sldId id="258" r:id="rId4"/>
    <p:sldId id="257" r:id="rId5"/>
    <p:sldId id="261" r:id="rId6"/>
    <p:sldId id="262" r:id="rId7"/>
    <p:sldId id="260" r:id="rId8"/>
    <p:sldId id="263" r:id="rId9"/>
    <p:sldId id="266" r:id="rId10"/>
    <p:sldId id="264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SorterView">
  <p:normalViewPr>
    <p:restoredLeft sz="15610"/>
    <p:restoredTop sz="87614"/>
  </p:normalViewPr>
  <p:slideViewPr>
    <p:cSldViewPr snapToGrid="0" snapToObjects="1">
      <p:cViewPr>
        <p:scale>
          <a:sx n="89" d="100"/>
          <a:sy n="89" d="100"/>
        </p:scale>
        <p:origin x="1432" y="3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-3798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2.jpg>
</file>

<file path=ppt/media/media1.m4a>
</file>

<file path=ppt/media/media10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C20644F-FBF0-5F49-90E5-228DC14F6E5E}" type="datetimeFigureOut">
              <a:rPr lang="en-US" smtClean="0"/>
              <a:t>11/9/2018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C209019-3F88-334D-BF07-2BF39036BD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27190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209019-3F88-334D-BF07-2BF39036BD11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344296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Shareholder theory is attributed to Milton Friedman, an economist.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209019-3F88-334D-BF07-2BF39036BD11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89409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209019-3F88-334D-BF07-2BF39036BD11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706056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209019-3F88-334D-BF07-2BF39036BD11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766690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209019-3F88-334D-BF07-2BF39036BD11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669224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aseline="0" dirty="0" smtClean="0"/>
              <a:t>t</a:t>
            </a:r>
            <a:r>
              <a:rPr lang="en-US" dirty="0" smtClean="0"/>
              <a:t>he corporate</a:t>
            </a:r>
            <a:r>
              <a:rPr lang="en-US" baseline="0" dirty="0" smtClean="0"/>
              <a:t> executive who makes business decisions is an employee of the shareholders.  Therefore, if the executive took action for common social causes, the executive would be giving away someone else’s money.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 stockholders or the customers or the employees could separately spend their own money on the particular action if they wished to do so.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209019-3F88-334D-BF07-2BF39036BD11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454401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aseline="0" dirty="0" smtClean="0"/>
              <a:t>t</a:t>
            </a:r>
            <a:r>
              <a:rPr lang="en-US" dirty="0" smtClean="0"/>
              <a:t>he corporate</a:t>
            </a:r>
            <a:r>
              <a:rPr lang="en-US" baseline="0" dirty="0" smtClean="0"/>
              <a:t> executive who makes business decisions is an employee of the shareholders.  Therefore, if the executive took action for common social causes, the executive would be giving away someone else’s money.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 stockholders or the customers or the employees could separately spend their own money on the particular action if they wished to do so.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209019-3F88-334D-BF07-2BF39036BD11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860621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209019-3F88-334D-BF07-2BF39036BD11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983370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8D4F90-3BB8-CB45-A04D-29A28A27371A}" type="datetimeFigureOut">
              <a:rPr lang="en-US" smtClean="0"/>
              <a:t>11/9/2018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F90373-C578-124A-975F-30975E0C9C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513889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8D4F90-3BB8-CB45-A04D-29A28A27371A}" type="datetimeFigureOut">
              <a:rPr lang="en-US" smtClean="0"/>
              <a:t>11/9/2018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F90373-C578-124A-975F-30975E0C9C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24567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8D4F90-3BB8-CB45-A04D-29A28A27371A}" type="datetimeFigureOut">
              <a:rPr lang="en-US" smtClean="0"/>
              <a:t>11/9/2018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F90373-C578-124A-975F-30975E0C9C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0679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8D4F90-3BB8-CB45-A04D-29A28A27371A}" type="datetimeFigureOut">
              <a:rPr lang="en-US" smtClean="0"/>
              <a:t>11/9/2018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F90373-C578-124A-975F-30975E0C9C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3577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8D4F90-3BB8-CB45-A04D-29A28A27371A}" type="datetimeFigureOut">
              <a:rPr lang="en-US" smtClean="0"/>
              <a:t>11/9/2018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F90373-C578-124A-975F-30975E0C9C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55957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8D4F90-3BB8-CB45-A04D-29A28A27371A}" type="datetimeFigureOut">
              <a:rPr lang="en-US" smtClean="0"/>
              <a:t>11/9/2018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F90373-C578-124A-975F-30975E0C9C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96899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8D4F90-3BB8-CB45-A04D-29A28A27371A}" type="datetimeFigureOut">
              <a:rPr lang="en-US" smtClean="0"/>
              <a:t>11/9/2018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F90373-C578-124A-975F-30975E0C9C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31358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8D4F90-3BB8-CB45-A04D-29A28A27371A}" type="datetimeFigureOut">
              <a:rPr lang="en-US" smtClean="0"/>
              <a:t>11/9/2018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F90373-C578-124A-975F-30975E0C9C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2915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8D4F90-3BB8-CB45-A04D-29A28A27371A}" type="datetimeFigureOut">
              <a:rPr lang="en-US" smtClean="0"/>
              <a:t>11/9/2018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F90373-C578-124A-975F-30975E0C9C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56086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8D4F90-3BB8-CB45-A04D-29A28A27371A}" type="datetimeFigureOut">
              <a:rPr lang="en-US" smtClean="0"/>
              <a:t>11/9/2018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F90373-C578-124A-975F-30975E0C9C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93058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8D4F90-3BB8-CB45-A04D-29A28A27371A}" type="datetimeFigureOut">
              <a:rPr lang="en-US" smtClean="0"/>
              <a:t>11/9/2018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F90373-C578-124A-975F-30975E0C9C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76696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88D4F90-3BB8-CB45-A04D-29A28A27371A}" type="datetimeFigureOut">
              <a:rPr lang="en-US" smtClean="0"/>
              <a:t>11/9/2018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6F90373-C578-124A-975F-30975E0C9C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61182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8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6" Type="http://schemas.openxmlformats.org/officeDocument/2006/relationships/image" Target="../media/image1.png"/><Relationship Id="rId5" Type="http://schemas.openxmlformats.org/officeDocument/2006/relationships/image" Target="../media/image2.jpg"/><Relationship Id="rId4" Type="http://schemas.openxmlformats.org/officeDocument/2006/relationships/notesSlide" Target="../notesSlides/notesSlide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5" Type="http://schemas.openxmlformats.org/officeDocument/2006/relationships/image" Target="../media/image1.png"/><Relationship Id="rId4" Type="http://schemas.openxmlformats.org/officeDocument/2006/relationships/image" Target="../media/image2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65017" y="1122363"/>
            <a:ext cx="10509663" cy="2387600"/>
          </a:xfrm>
        </p:spPr>
        <p:txBody>
          <a:bodyPr/>
          <a:lstStyle/>
          <a:p>
            <a:r>
              <a:rPr lang="en-US" dirty="0" smtClean="0"/>
              <a:t>The Social Responsibilities of Businesses</a:t>
            </a:r>
            <a:endParaRPr lang="en-US" dirty="0"/>
          </a:p>
        </p:txBody>
      </p:sp>
      <p:pic>
        <p:nvPicPr>
          <p:cNvPr id="3" name="Sound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19434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149"/>
    </mc:Choice>
    <mc:Fallback xmlns="">
      <p:transition spd="slow" advTm="514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344548" y="1320800"/>
            <a:ext cx="11471215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685800" indent="-685800">
              <a:buFont typeface="Arial" charset="0"/>
              <a:buChar char="•"/>
            </a:pPr>
            <a:r>
              <a:rPr lang="en-US" sz="4800" dirty="0" smtClean="0">
                <a:latin typeface="+mj-lt"/>
                <a:ea typeface="+mj-ea"/>
                <a:cs typeface="+mj-cs"/>
              </a:rPr>
              <a:t>A business acting purely for its self-interest will end up promoting the community around it</a:t>
            </a:r>
            <a:endParaRPr lang="en-US" sz="4800" dirty="0">
              <a:latin typeface="+mj-lt"/>
              <a:ea typeface="+mj-ea"/>
              <a:cs typeface="+mj-cs"/>
            </a:endParaRPr>
          </a:p>
        </p:txBody>
      </p:sp>
      <p:sp>
        <p:nvSpPr>
          <p:cNvPr id="11" name="Title 1"/>
          <p:cNvSpPr>
            <a:spLocks noGrp="1"/>
          </p:cNvSpPr>
          <p:nvPr>
            <p:ph type="ctrTitle"/>
          </p:nvPr>
        </p:nvSpPr>
        <p:spPr>
          <a:xfrm>
            <a:off x="741217" y="0"/>
            <a:ext cx="10509663" cy="1320800"/>
          </a:xfrm>
        </p:spPr>
        <p:txBody>
          <a:bodyPr/>
          <a:lstStyle/>
          <a:p>
            <a:r>
              <a:rPr lang="en-US" dirty="0" smtClean="0"/>
              <a:t>The Invisible Hand Argument</a:t>
            </a:r>
            <a:endParaRPr lang="en-US" dirty="0"/>
          </a:p>
        </p:txBody>
      </p:sp>
      <p:pic>
        <p:nvPicPr>
          <p:cNvPr id="3" name="Sound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78524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4585"/>
    </mc:Choice>
    <mc:Fallback xmlns="">
      <p:transition spd="slow" advTm="1458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41217" y="0"/>
            <a:ext cx="10509663" cy="1320800"/>
          </a:xfrm>
        </p:spPr>
        <p:txBody>
          <a:bodyPr/>
          <a:lstStyle/>
          <a:p>
            <a:r>
              <a:rPr lang="en-US" smtClean="0"/>
              <a:t>Shareholder Theory</a:t>
            </a:r>
            <a:endParaRPr lang="en-US" dirty="0"/>
          </a:p>
        </p:txBody>
      </p:sp>
      <p:pic>
        <p:nvPicPr>
          <p:cNvPr id="3" name="Sound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12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090"/>
    </mc:Choice>
    <mc:Fallback xmlns="">
      <p:transition spd="slow" advTm="809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41217" y="0"/>
            <a:ext cx="10509663" cy="1320800"/>
          </a:xfrm>
        </p:spPr>
        <p:txBody>
          <a:bodyPr/>
          <a:lstStyle/>
          <a:p>
            <a:r>
              <a:rPr lang="en-US" smtClean="0"/>
              <a:t>Shareholder Theory</a:t>
            </a:r>
            <a:endParaRPr lang="en-US" dirty="0"/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893617" y="1562100"/>
            <a:ext cx="7945583" cy="8890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smtClean="0"/>
              <a:t>Milton Friedman 1912-2006</a:t>
            </a:r>
            <a:endParaRPr lang="en-US" sz="36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28100" y="1562100"/>
            <a:ext cx="1341120" cy="1673352"/>
          </a:xfrm>
          <a:prstGeom prst="rect">
            <a:avLst/>
          </a:prstGeom>
        </p:spPr>
      </p:pic>
      <p:pic>
        <p:nvPicPr>
          <p:cNvPr id="3" name="Sound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92206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243"/>
    </mc:Choice>
    <mc:Fallback xmlns="">
      <p:transition spd="slow" advTm="724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41217" y="0"/>
            <a:ext cx="10509663" cy="1320800"/>
          </a:xfrm>
        </p:spPr>
        <p:txBody>
          <a:bodyPr/>
          <a:lstStyle/>
          <a:p>
            <a:r>
              <a:rPr lang="en-US" smtClean="0"/>
              <a:t>Shareholder Theory</a:t>
            </a:r>
            <a:endParaRPr lang="en-US" dirty="0"/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893617" y="1562100"/>
            <a:ext cx="7945583" cy="8890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smtClean="0"/>
              <a:t>Milton Friedman 1912-2006</a:t>
            </a:r>
            <a:endParaRPr lang="en-US" sz="36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28100" y="1562100"/>
            <a:ext cx="1341120" cy="1673352"/>
          </a:xfrm>
          <a:prstGeom prst="rect">
            <a:avLst/>
          </a:prstGeom>
        </p:spPr>
      </p:pic>
      <p:sp>
        <p:nvSpPr>
          <p:cNvPr id="6" name="Title 1"/>
          <p:cNvSpPr txBox="1">
            <a:spLocks/>
          </p:cNvSpPr>
          <p:nvPr/>
        </p:nvSpPr>
        <p:spPr>
          <a:xfrm>
            <a:off x="1020617" y="3476752"/>
            <a:ext cx="9494983" cy="21209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800" dirty="0" smtClean="0"/>
              <a:t>The only responsibility of business is to maximize shareholder value</a:t>
            </a:r>
            <a:endParaRPr lang="en-US" sz="4800" dirty="0"/>
          </a:p>
        </p:txBody>
      </p:sp>
      <p:pic>
        <p:nvPicPr>
          <p:cNvPr id="3" name="Sound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01043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613"/>
    </mc:Choice>
    <mc:Fallback xmlns="">
      <p:transition spd="slow" advTm="861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41217" y="0"/>
            <a:ext cx="10509663" cy="1320800"/>
          </a:xfrm>
        </p:spPr>
        <p:txBody>
          <a:bodyPr/>
          <a:lstStyle/>
          <a:p>
            <a:r>
              <a:rPr lang="en-US" smtClean="0"/>
              <a:t>Shareholder Theory</a:t>
            </a:r>
            <a:endParaRPr lang="en-US" dirty="0"/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1007917" y="1320800"/>
            <a:ext cx="9494983" cy="16637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800" dirty="0" smtClean="0"/>
              <a:t>A </a:t>
            </a:r>
            <a:r>
              <a:rPr lang="en-US" sz="4800" u="sng" dirty="0" smtClean="0"/>
              <a:t>shareholder</a:t>
            </a:r>
            <a:r>
              <a:rPr lang="en-US" sz="4800" dirty="0" smtClean="0"/>
              <a:t> is someone who owns stock in the corporation</a:t>
            </a:r>
            <a:endParaRPr lang="en-US" sz="4800" dirty="0"/>
          </a:p>
        </p:txBody>
      </p:sp>
      <p:pic>
        <p:nvPicPr>
          <p:cNvPr id="3" name="Sound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90461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649"/>
    </mc:Choice>
    <mc:Fallback xmlns="">
      <p:transition spd="slow" advTm="664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41217" y="0"/>
            <a:ext cx="10509663" cy="1320800"/>
          </a:xfrm>
        </p:spPr>
        <p:txBody>
          <a:bodyPr/>
          <a:lstStyle/>
          <a:p>
            <a:r>
              <a:rPr lang="en-US" smtClean="0"/>
              <a:t>Shareholder Theory</a:t>
            </a:r>
            <a:endParaRPr lang="en-US" dirty="0"/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1007917" y="1320800"/>
            <a:ext cx="9494983" cy="16637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800" dirty="0" smtClean="0"/>
              <a:t>A </a:t>
            </a:r>
            <a:r>
              <a:rPr lang="en-US" sz="4800" u="sng" dirty="0" smtClean="0"/>
              <a:t>shareholder</a:t>
            </a:r>
            <a:r>
              <a:rPr lang="en-US" sz="4800" dirty="0" smtClean="0"/>
              <a:t> is someone who owns stock in the corporation</a:t>
            </a:r>
            <a:endParaRPr lang="en-US" sz="4800" dirty="0"/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1007916" y="2901950"/>
            <a:ext cx="9494983" cy="16637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800" dirty="0" smtClean="0"/>
              <a:t>A business maximizes the value of stock by maximizing profits</a:t>
            </a:r>
            <a:endParaRPr lang="en-US" sz="4800" dirty="0"/>
          </a:p>
        </p:txBody>
      </p:sp>
      <p:pic>
        <p:nvPicPr>
          <p:cNvPr id="3" name="Sound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69887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745"/>
    </mc:Choice>
    <mc:Fallback xmlns="">
      <p:transition spd="slow" advTm="674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344548" y="1104901"/>
            <a:ext cx="11656952" cy="526297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800" dirty="0" smtClean="0">
                <a:latin typeface="+mj-lt"/>
                <a:ea typeface="+mj-ea"/>
                <a:cs typeface="+mj-cs"/>
              </a:rPr>
              <a:t>“there is </a:t>
            </a:r>
            <a:r>
              <a:rPr lang="en-US" sz="4800" dirty="0">
                <a:latin typeface="+mj-lt"/>
                <a:ea typeface="+mj-ea"/>
                <a:cs typeface="+mj-cs"/>
              </a:rPr>
              <a:t>one and only one social responsibility of business–to use </a:t>
            </a:r>
            <a:r>
              <a:rPr lang="en-US" sz="4800" dirty="0" smtClean="0">
                <a:latin typeface="+mj-lt"/>
                <a:ea typeface="+mj-ea"/>
                <a:cs typeface="+mj-cs"/>
              </a:rPr>
              <a:t>its </a:t>
            </a:r>
            <a:r>
              <a:rPr lang="en-US" sz="4800" dirty="0">
                <a:latin typeface="+mj-lt"/>
                <a:ea typeface="+mj-ea"/>
                <a:cs typeface="+mj-cs"/>
              </a:rPr>
              <a:t>resources and engage in activities </a:t>
            </a:r>
            <a:r>
              <a:rPr lang="en-US" sz="4800" dirty="0" smtClean="0">
                <a:latin typeface="+mj-lt"/>
                <a:ea typeface="+mj-ea"/>
                <a:cs typeface="+mj-cs"/>
              </a:rPr>
              <a:t>designed </a:t>
            </a:r>
            <a:r>
              <a:rPr lang="en-US" sz="4800" dirty="0">
                <a:latin typeface="+mj-lt"/>
                <a:ea typeface="+mj-ea"/>
                <a:cs typeface="+mj-cs"/>
              </a:rPr>
              <a:t>to increase its profits so long as it stays within the rules of the game, which is to say, engages in open and free competition without deception or fraud.”</a:t>
            </a:r>
          </a:p>
          <a:p>
            <a:r>
              <a:rPr lang="en-US" sz="4800" dirty="0" smtClean="0">
                <a:latin typeface="+mj-lt"/>
                <a:ea typeface="+mj-ea"/>
                <a:cs typeface="+mj-cs"/>
              </a:rPr>
              <a:t>-Milton Friedman</a:t>
            </a:r>
            <a:endParaRPr lang="en-US" sz="4800" dirty="0">
              <a:latin typeface="+mj-lt"/>
              <a:ea typeface="+mj-ea"/>
              <a:cs typeface="+mj-cs"/>
            </a:endParaRPr>
          </a:p>
        </p:txBody>
      </p:sp>
      <p:sp>
        <p:nvSpPr>
          <p:cNvPr id="11" name="Title 1"/>
          <p:cNvSpPr>
            <a:spLocks noGrp="1"/>
          </p:cNvSpPr>
          <p:nvPr>
            <p:ph type="ctrTitle"/>
          </p:nvPr>
        </p:nvSpPr>
        <p:spPr>
          <a:xfrm>
            <a:off x="741217" y="0"/>
            <a:ext cx="10509663" cy="1320800"/>
          </a:xfrm>
        </p:spPr>
        <p:txBody>
          <a:bodyPr/>
          <a:lstStyle/>
          <a:p>
            <a:r>
              <a:rPr lang="en-US" smtClean="0"/>
              <a:t>Shareholder Theory</a:t>
            </a:r>
            <a:endParaRPr lang="en-US" dirty="0"/>
          </a:p>
        </p:txBody>
      </p:sp>
      <p:pic>
        <p:nvPicPr>
          <p:cNvPr id="2" name="Sound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9189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5040"/>
    </mc:Choice>
    <mc:Fallback xmlns="">
      <p:transition spd="slow" advTm="2504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344548" y="1320800"/>
            <a:ext cx="11471215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685800" indent="-685800">
              <a:buFont typeface="Arial" charset="0"/>
              <a:buChar char="•"/>
            </a:pPr>
            <a:r>
              <a:rPr lang="en-US" sz="4800" dirty="0" smtClean="0">
                <a:latin typeface="+mj-lt"/>
                <a:ea typeface="+mj-ea"/>
                <a:cs typeface="+mj-cs"/>
              </a:rPr>
              <a:t>People have other social responsibilities, but not businesses</a:t>
            </a:r>
          </a:p>
        </p:txBody>
      </p:sp>
      <p:sp>
        <p:nvSpPr>
          <p:cNvPr id="11" name="Title 1"/>
          <p:cNvSpPr>
            <a:spLocks noGrp="1"/>
          </p:cNvSpPr>
          <p:nvPr>
            <p:ph type="ctrTitle"/>
          </p:nvPr>
        </p:nvSpPr>
        <p:spPr>
          <a:xfrm>
            <a:off x="741217" y="0"/>
            <a:ext cx="10509663" cy="1320800"/>
          </a:xfrm>
        </p:spPr>
        <p:txBody>
          <a:bodyPr/>
          <a:lstStyle/>
          <a:p>
            <a:r>
              <a:rPr lang="en-US" smtClean="0"/>
              <a:t>Shareholder Theory</a:t>
            </a:r>
            <a:endParaRPr lang="en-US" dirty="0"/>
          </a:p>
        </p:txBody>
      </p:sp>
      <p:pic>
        <p:nvPicPr>
          <p:cNvPr id="3" name="Sound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97148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524"/>
    </mc:Choice>
    <mc:Fallback xmlns="">
      <p:transition spd="slow" advTm="652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344548" y="1320800"/>
            <a:ext cx="11471215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685800" indent="-685800">
              <a:buFont typeface="Arial" charset="0"/>
              <a:buChar char="•"/>
            </a:pPr>
            <a:r>
              <a:rPr lang="en-US" sz="4800" dirty="0" smtClean="0">
                <a:latin typeface="+mj-lt"/>
                <a:ea typeface="+mj-ea"/>
                <a:cs typeface="+mj-cs"/>
              </a:rPr>
              <a:t>People have other social responsibilities, but not businesses</a:t>
            </a:r>
          </a:p>
          <a:p>
            <a:pPr marL="685800" indent="-685800">
              <a:buFont typeface="Arial" charset="0"/>
              <a:buChar char="•"/>
            </a:pPr>
            <a:endParaRPr lang="en-US" sz="4800" dirty="0" smtClean="0">
              <a:latin typeface="+mj-lt"/>
              <a:ea typeface="+mj-ea"/>
              <a:cs typeface="+mj-cs"/>
            </a:endParaRPr>
          </a:p>
          <a:p>
            <a:pPr marL="685800" indent="-685800">
              <a:buFont typeface="Arial" charset="0"/>
              <a:buChar char="•"/>
            </a:pPr>
            <a:r>
              <a:rPr lang="en-US" sz="4800" dirty="0" smtClean="0">
                <a:latin typeface="+mj-lt"/>
                <a:ea typeface="+mj-ea"/>
                <a:cs typeface="+mj-cs"/>
              </a:rPr>
              <a:t>Businesses </a:t>
            </a:r>
            <a:r>
              <a:rPr lang="en-US" sz="4800" dirty="0">
                <a:latin typeface="+mj-lt"/>
                <a:ea typeface="+mj-ea"/>
                <a:cs typeface="+mj-cs"/>
              </a:rPr>
              <a:t>should not </a:t>
            </a:r>
            <a:r>
              <a:rPr lang="en-US" sz="4800" dirty="0" smtClean="0">
                <a:latin typeface="+mj-lt"/>
                <a:ea typeface="+mj-ea"/>
                <a:cs typeface="+mj-cs"/>
              </a:rPr>
              <a:t>give money to general social interests</a:t>
            </a:r>
            <a:endParaRPr lang="en-US" sz="4800" dirty="0">
              <a:latin typeface="+mj-lt"/>
              <a:ea typeface="+mj-ea"/>
              <a:cs typeface="+mj-cs"/>
            </a:endParaRPr>
          </a:p>
        </p:txBody>
      </p:sp>
      <p:sp>
        <p:nvSpPr>
          <p:cNvPr id="11" name="Title 1"/>
          <p:cNvSpPr>
            <a:spLocks noGrp="1"/>
          </p:cNvSpPr>
          <p:nvPr>
            <p:ph type="ctrTitle"/>
          </p:nvPr>
        </p:nvSpPr>
        <p:spPr>
          <a:xfrm>
            <a:off x="741217" y="0"/>
            <a:ext cx="10509663" cy="1320800"/>
          </a:xfrm>
        </p:spPr>
        <p:txBody>
          <a:bodyPr/>
          <a:lstStyle/>
          <a:p>
            <a:r>
              <a:rPr lang="en-US" smtClean="0"/>
              <a:t>Shareholder Theory</a:t>
            </a:r>
            <a:endParaRPr lang="en-US" dirty="0"/>
          </a:p>
        </p:txBody>
      </p:sp>
      <p:pic>
        <p:nvPicPr>
          <p:cNvPr id="2" name="Sound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0403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1628"/>
    </mc:Choice>
    <mc:Fallback xmlns="">
      <p:transition spd="slow" advTm="3162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477</TotalTime>
  <Words>308</Words>
  <Application>Microsoft Office PowerPoint</Application>
  <PresentationFormat>Widescreen</PresentationFormat>
  <Paragraphs>34</Paragraphs>
  <Slides>10</Slides>
  <Notes>8</Notes>
  <HiddenSlides>0</HiddenSlides>
  <MMClips>10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Calibri</vt:lpstr>
      <vt:lpstr>Calibri Light</vt:lpstr>
      <vt:lpstr>Office Theme</vt:lpstr>
      <vt:lpstr>The Social Responsibilities of Businesses</vt:lpstr>
      <vt:lpstr>Shareholder Theory</vt:lpstr>
      <vt:lpstr>Shareholder Theory</vt:lpstr>
      <vt:lpstr>Shareholder Theory</vt:lpstr>
      <vt:lpstr>Shareholder Theory</vt:lpstr>
      <vt:lpstr>Shareholder Theory</vt:lpstr>
      <vt:lpstr>Shareholder Theory</vt:lpstr>
      <vt:lpstr>Shareholder Theory</vt:lpstr>
      <vt:lpstr>Shareholder Theory</vt:lpstr>
      <vt:lpstr>The Invisible Hand Argument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Entrepreneurship</dc:title>
  <dc:creator>Winkelman, Tanner J. (S&amp;T-Student)</dc:creator>
  <cp:lastModifiedBy>Winkelman, Tanner J. (S&amp;T-Student)</cp:lastModifiedBy>
  <cp:revision>84</cp:revision>
  <dcterms:created xsi:type="dcterms:W3CDTF">2018-10-07T18:52:30Z</dcterms:created>
  <dcterms:modified xsi:type="dcterms:W3CDTF">2018-11-09T17:28:28Z</dcterms:modified>
</cp:coreProperties>
</file>

<file path=docProps/thumbnail.jpeg>
</file>